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1"/>
  </p:notesMasterIdLst>
  <p:sldIdLst>
    <p:sldId id="256" r:id="rId2"/>
    <p:sldId id="259" r:id="rId3"/>
    <p:sldId id="258" r:id="rId4"/>
    <p:sldId id="261" r:id="rId5"/>
    <p:sldId id="260" r:id="rId6"/>
    <p:sldId id="262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88"/>
    <p:restoredTop sz="87436"/>
  </p:normalViewPr>
  <p:slideViewPr>
    <p:cSldViewPr snapToGrid="0" snapToObjects="1">
      <p:cViewPr>
        <p:scale>
          <a:sx n="62" d="100"/>
          <a:sy n="62" d="100"/>
        </p:scale>
        <p:origin x="144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47F14-F305-BD4C-8EC4-EFDD78DC6C56}" type="datetimeFigureOut">
              <a:rPr lang="en-US" smtClean="0"/>
              <a:t>11/8/16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C4261-E3C2-9345-8664-A615BFC3A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0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Foraker Act of 1900 regulated political and economic relations between PR and USA and organized a civil government, where the US president appointed all governors.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Jones Act of 1917 the US Congress grants Puerto Ricans US citizenship and provided for the creation of a local senate.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LMM a hero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fought for independence,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 saw only failure, aimed to preserve the PR nationality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C4261-E3C2-9345-8664-A615BFC3AE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6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Commonwealth</a:t>
            </a:r>
            <a:r>
              <a:rPr lang="en-US" baseline="0" dirty="0" smtClean="0"/>
              <a:t> since </a:t>
            </a:r>
            <a:r>
              <a:rPr lang="en-US" dirty="0" smtClean="0"/>
              <a:t>Since 1952</a:t>
            </a:r>
          </a:p>
          <a:p>
            <a:r>
              <a:rPr lang="en-US" dirty="0" smtClean="0"/>
              <a:t>Territory</a:t>
            </a:r>
            <a:r>
              <a:rPr lang="en-US" baseline="0" dirty="0" smtClean="0"/>
              <a:t> since 1900 (officially)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C4261-E3C2-9345-8664-A615BFC3AE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7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44C3-FBAD-E946-A3BB-225B37965E8B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69C2-8B35-4F43-B331-99E927C16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44C3-FBAD-E946-A3BB-225B37965E8B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69C2-8B35-4F43-B331-99E927C16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4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44C3-FBAD-E946-A3BB-225B37965E8B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69C2-8B35-4F43-B331-99E927C1632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3304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44C3-FBAD-E946-A3BB-225B37965E8B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69C2-8B35-4F43-B331-99E927C16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06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44C3-FBAD-E946-A3BB-225B37965E8B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69C2-8B35-4F43-B331-99E927C163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2688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44C3-FBAD-E946-A3BB-225B37965E8B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69C2-8B35-4F43-B331-99E927C16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3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44C3-FBAD-E946-A3BB-225B37965E8B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69C2-8B35-4F43-B331-99E927C16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70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44C3-FBAD-E946-A3BB-225B37965E8B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69C2-8B35-4F43-B331-99E927C16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8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44C3-FBAD-E946-A3BB-225B37965E8B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69C2-8B35-4F43-B331-99E927C16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7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44C3-FBAD-E946-A3BB-225B37965E8B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69C2-8B35-4F43-B331-99E927C16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8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44C3-FBAD-E946-A3BB-225B37965E8B}" type="datetimeFigureOut">
              <a:rPr lang="en-US" smtClean="0"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69C2-8B35-4F43-B331-99E927C16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1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44C3-FBAD-E946-A3BB-225B37965E8B}" type="datetimeFigureOut">
              <a:rPr lang="en-US" smtClean="0"/>
              <a:t>11/7/16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69C2-8B35-4F43-B331-99E927C16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9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44C3-FBAD-E946-A3BB-225B37965E8B}" type="datetimeFigureOut">
              <a:rPr lang="en-US" smtClean="0"/>
              <a:t>11/7/16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69C2-8B35-4F43-B331-99E927C16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44C3-FBAD-E946-A3BB-225B37965E8B}" type="datetimeFigureOut">
              <a:rPr lang="en-US" smtClean="0"/>
              <a:t>11/7/16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69C2-8B35-4F43-B331-99E927C16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8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44C3-FBAD-E946-A3BB-225B37965E8B}" type="datetimeFigureOut">
              <a:rPr lang="en-US" smtClean="0"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69C2-8B35-4F43-B331-99E927C16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6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44C3-FBAD-E946-A3BB-225B37965E8B}" type="datetimeFigureOut">
              <a:rPr lang="en-US" smtClean="0"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69C2-8B35-4F43-B331-99E927C16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0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344C3-FBAD-E946-A3BB-225B37965E8B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93869C2-8B35-4F43-B331-99E927C16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4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400"/>
            <a:ext cx="12169547" cy="688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36550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Puerto Rico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The 21</a:t>
            </a:r>
            <a:r>
              <a:rPr lang="en-US" b="1" baseline="30000" dirty="0" smtClean="0">
                <a:solidFill>
                  <a:srgbClr val="FF0000"/>
                </a:solidFill>
              </a:rPr>
              <a:t>st</a:t>
            </a:r>
            <a:r>
              <a:rPr lang="en-US" b="1" dirty="0" smtClean="0">
                <a:solidFill>
                  <a:srgbClr val="FF0000"/>
                </a:solidFill>
              </a:rPr>
              <a:t> Century Colony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7222" y="5506244"/>
            <a:ext cx="9144000" cy="1194594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Enrique Sabater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ENG 101 – 002</a:t>
            </a:r>
          </a:p>
          <a:p>
            <a:pPr algn="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508654" cy="1320800"/>
          </a:xfrm>
        </p:spPr>
        <p:txBody>
          <a:bodyPr/>
          <a:lstStyle/>
          <a:p>
            <a:r>
              <a:rPr lang="en-US" dirty="0" smtClean="0"/>
              <a:t>Where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7334" y="2619375"/>
            <a:ext cx="125147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What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4629150"/>
            <a:ext cx="105145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Why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85987" y="609600"/>
            <a:ext cx="3343275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Is Puerto Rico?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28787" y="4629150"/>
            <a:ext cx="594325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Did I Choose Puerto Rico?</a:t>
            </a:r>
          </a:p>
          <a:p>
            <a:r>
              <a:rPr lang="en-US" dirty="0" smtClean="0"/>
              <a:t>- my goal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28813" y="2619375"/>
            <a:ext cx="3343275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Is Puerto Rico?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5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54537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2222" y="3534935"/>
            <a:ext cx="2489612" cy="817756"/>
          </a:xfrm>
        </p:spPr>
        <p:txBody>
          <a:bodyPr/>
          <a:lstStyle/>
          <a:p>
            <a:pPr algn="ctr"/>
            <a:r>
              <a:rPr lang="en-US" smtClean="0"/>
              <a:t>WHERE?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834" y="817754"/>
            <a:ext cx="3096262" cy="160577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058898" y="801352"/>
            <a:ext cx="1937967" cy="377746"/>
            <a:chOff x="9058898" y="801352"/>
            <a:chExt cx="1937967" cy="377746"/>
          </a:xfrm>
        </p:grpSpPr>
        <p:sp>
          <p:nvSpPr>
            <p:cNvPr id="6" name="Left Bracket 5"/>
            <p:cNvSpPr/>
            <p:nvPr/>
          </p:nvSpPr>
          <p:spPr>
            <a:xfrm rot="5400000">
              <a:off x="9991785" y="174018"/>
              <a:ext cx="72193" cy="1937967"/>
            </a:xfrm>
            <a:prstGeom prst="leftBracket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58898" y="801352"/>
              <a:ext cx="1937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100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563855" y="1243261"/>
            <a:ext cx="419723" cy="753982"/>
            <a:chOff x="8563855" y="1243261"/>
            <a:chExt cx="419723" cy="753982"/>
          </a:xfrm>
        </p:grpSpPr>
        <p:sp>
          <p:nvSpPr>
            <p:cNvPr id="7" name="Left Bracket 6"/>
            <p:cNvSpPr/>
            <p:nvPr/>
          </p:nvSpPr>
          <p:spPr>
            <a:xfrm>
              <a:off x="8911389" y="1243263"/>
              <a:ext cx="72189" cy="753980"/>
            </a:xfrm>
            <a:prstGeom prst="leftBracket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8371530" y="1435586"/>
              <a:ext cx="753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35</a:t>
              </a:r>
              <a:endParaRPr lang="en-US" dirty="0"/>
            </a:p>
          </p:txBody>
        </p:sp>
      </p:grpSp>
      <p:sp>
        <p:nvSpPr>
          <p:cNvPr id="15" name="Frame 14"/>
          <p:cNvSpPr/>
          <p:nvPr/>
        </p:nvSpPr>
        <p:spPr>
          <a:xfrm>
            <a:off x="5649371" y="4988999"/>
            <a:ext cx="184484" cy="144378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51464" y="6566625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Screenshot of </a:t>
            </a:r>
            <a:r>
              <a:rPr lang="en-US" sz="1400" dirty="0" err="1" smtClean="0"/>
              <a:t>GoogleMaps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5088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present is defined by its past”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OH BRAVE NEW WORLD</a:t>
            </a:r>
          </a:p>
          <a:p>
            <a:pPr lvl="1"/>
            <a:r>
              <a:rPr lang="en-US" dirty="0" smtClean="0"/>
              <a:t>Nov 19, 1493</a:t>
            </a:r>
          </a:p>
          <a:p>
            <a:pPr lvl="1"/>
            <a:r>
              <a:rPr lang="en-US" dirty="0" smtClean="0"/>
              <a:t>Spain – </a:t>
            </a:r>
            <a:r>
              <a:rPr lang="en-US" dirty="0" err="1" smtClean="0"/>
              <a:t>azúcar</a:t>
            </a:r>
            <a:r>
              <a:rPr lang="en-US" dirty="0" smtClean="0"/>
              <a:t> y café</a:t>
            </a:r>
          </a:p>
          <a:p>
            <a:r>
              <a:rPr lang="en-US" dirty="0" smtClean="0"/>
              <a:t>Spanish American War</a:t>
            </a:r>
          </a:p>
          <a:p>
            <a:pPr lvl="1"/>
            <a:r>
              <a:rPr lang="en-US" dirty="0" smtClean="0"/>
              <a:t>Gen. Nelson Miles (17 days)</a:t>
            </a:r>
          </a:p>
          <a:p>
            <a:r>
              <a:rPr lang="en-US" dirty="0" smtClean="0"/>
              <a:t>Title: territory</a:t>
            </a:r>
          </a:p>
          <a:p>
            <a:pPr lvl="1"/>
            <a:r>
              <a:rPr lang="en-US" dirty="0" smtClean="0"/>
              <a:t>Foraker Act (1900)</a:t>
            </a:r>
          </a:p>
          <a:p>
            <a:pPr lvl="1"/>
            <a:r>
              <a:rPr lang="en-US" dirty="0" smtClean="0"/>
              <a:t>Jones Act (1917)</a:t>
            </a:r>
          </a:p>
          <a:p>
            <a:r>
              <a:rPr lang="en-US" dirty="0" smtClean="0"/>
              <a:t>Land for the </a:t>
            </a:r>
            <a:r>
              <a:rPr lang="en-US" strike="sngStrike" dirty="0" smtClean="0"/>
              <a:t>people</a:t>
            </a:r>
            <a:r>
              <a:rPr lang="en-US" dirty="0" smtClean="0"/>
              <a:t> military</a:t>
            </a:r>
          </a:p>
          <a:p>
            <a:r>
              <a:rPr lang="en-US" dirty="0"/>
              <a:t>Luis Muñoz </a:t>
            </a:r>
            <a:r>
              <a:rPr lang="en-US" dirty="0" err="1"/>
              <a:t>Marín</a:t>
            </a:r>
            <a:r>
              <a:rPr lang="en-US" dirty="0"/>
              <a:t> – 1</a:t>
            </a:r>
            <a:r>
              <a:rPr lang="en-US" baseline="30000" dirty="0"/>
              <a:t>st</a:t>
            </a:r>
            <a:r>
              <a:rPr lang="en-US" dirty="0"/>
              <a:t> elected gov.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 b="20163"/>
          <a:stretch/>
        </p:blipFill>
        <p:spPr>
          <a:xfrm>
            <a:off x="4861369" y="1930400"/>
            <a:ext cx="4693002" cy="3953328"/>
          </a:xfrm>
        </p:spPr>
      </p:pic>
    </p:spTree>
    <p:extLst>
      <p:ext uri="{BB962C8B-B14F-4D97-AF65-F5344CB8AC3E}">
        <p14:creationId xmlns:p14="http://schemas.microsoft.com/office/powerpoint/2010/main" val="83680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112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926" y="341745"/>
            <a:ext cx="8596668" cy="1320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</a:t>
            </a:r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en-US" b="1" dirty="0" smtClean="0">
                <a:solidFill>
                  <a:schemeClr val="tx1"/>
                </a:solidFill>
              </a:rPr>
              <a:t>s Puerto Rico?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733" y="2047484"/>
            <a:ext cx="5016886" cy="437881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is a nation?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“A large aggregate of communities and individuals united by factors such as common descent, language, culture, history, or occupation of the same territory, so as to form a distinct people.” </a:t>
            </a:r>
            <a:r>
              <a:rPr lang="en-US" dirty="0" smtClean="0">
                <a:solidFill>
                  <a:schemeClr val="tx1"/>
                </a:solidFill>
              </a:rPr>
              <a:t>                                     - Oxford English Dictionary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What </a:t>
            </a:r>
            <a:r>
              <a:rPr lang="en-US" dirty="0">
                <a:solidFill>
                  <a:schemeClr val="tx1"/>
                </a:solidFill>
              </a:rPr>
              <a:t>is a colony?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 group of people within a set area or designated district controlled by a father country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5999" y="2004291"/>
            <a:ext cx="4184035" cy="4378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What is a country?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What is a state?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Is Puerto Rico a stateless nation?</a:t>
            </a:r>
          </a:p>
        </p:txBody>
      </p:sp>
    </p:spTree>
    <p:extLst>
      <p:ext uri="{BB962C8B-B14F-4D97-AF65-F5344CB8AC3E}">
        <p14:creationId xmlns:p14="http://schemas.microsoft.com/office/powerpoint/2010/main" val="96377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A Commonwealth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642811" cy="3880773"/>
          </a:xfrm>
        </p:spPr>
        <p:txBody>
          <a:bodyPr/>
          <a:lstStyle/>
          <a:p>
            <a:r>
              <a:rPr lang="en-US" dirty="0" smtClean="0"/>
              <a:t>Territory of US</a:t>
            </a:r>
          </a:p>
          <a:p>
            <a:r>
              <a:rPr lang="en-US" dirty="0" smtClean="0"/>
              <a:t>Passports, currency, postal service, armed forces</a:t>
            </a:r>
          </a:p>
          <a:p>
            <a:r>
              <a:rPr lang="en-US" dirty="0" smtClean="0"/>
              <a:t>Federal Court applies</a:t>
            </a:r>
          </a:p>
          <a:p>
            <a:r>
              <a:rPr lang="en-US" dirty="0" smtClean="0"/>
              <a:t>Semiautonomous</a:t>
            </a:r>
          </a:p>
          <a:p>
            <a:r>
              <a:rPr lang="en-US" dirty="0" smtClean="0"/>
              <a:t>No fed. Taxes</a:t>
            </a:r>
          </a:p>
          <a:p>
            <a:r>
              <a:rPr lang="en-US" dirty="0" smtClean="0"/>
              <a:t>No vote</a:t>
            </a:r>
          </a:p>
          <a:p>
            <a:r>
              <a:rPr lang="en-US" dirty="0" smtClean="0"/>
              <a:t>Limited representation in Congress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110"/>
          <a:stretch/>
        </p:blipFill>
        <p:spPr>
          <a:xfrm>
            <a:off x="5320145" y="1763466"/>
            <a:ext cx="3962399" cy="427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183" y="574964"/>
            <a:ext cx="3894666" cy="1320800"/>
          </a:xfrm>
        </p:spPr>
        <p:txBody>
          <a:bodyPr/>
          <a:lstStyle/>
          <a:p>
            <a:r>
              <a:rPr lang="en-US" dirty="0" smtClean="0"/>
              <a:t>Modern Time</a:t>
            </a:r>
            <a:br>
              <a:rPr lang="en-US" dirty="0" smtClean="0"/>
            </a:br>
            <a:r>
              <a:rPr lang="en-US" dirty="0" smtClean="0"/>
              <a:t>Modern Struggle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9183" y="2125953"/>
            <a:ext cx="4184035" cy="3880772"/>
          </a:xfrm>
        </p:spPr>
        <p:txBody>
          <a:bodyPr/>
          <a:lstStyle/>
          <a:p>
            <a:r>
              <a:rPr lang="en-US" dirty="0" smtClean="0"/>
              <a:t>“citizens” without a voice</a:t>
            </a:r>
          </a:p>
          <a:p>
            <a:r>
              <a:rPr lang="en-US" dirty="0" smtClean="0"/>
              <a:t>Political influence?</a:t>
            </a:r>
          </a:p>
          <a:p>
            <a:r>
              <a:rPr lang="en-US" dirty="0" smtClean="0"/>
              <a:t>UN representation?</a:t>
            </a:r>
          </a:p>
          <a:p>
            <a:r>
              <a:rPr lang="en-US" dirty="0" smtClean="0"/>
              <a:t>Strict international commerce</a:t>
            </a:r>
          </a:p>
          <a:p>
            <a:r>
              <a:rPr lang="en-US" dirty="0" smtClean="0"/>
              <a:t>+ foreign | - local | commerce</a:t>
            </a:r>
          </a:p>
          <a:p>
            <a:r>
              <a:rPr lang="en-US" dirty="0" smtClean="0"/>
              <a:t>Bi-partisan political parties</a:t>
            </a:r>
          </a:p>
          <a:p>
            <a:r>
              <a:rPr lang="en-US" dirty="0" smtClean="0"/>
              <a:t>Public debt</a:t>
            </a:r>
          </a:p>
          <a:p>
            <a:r>
              <a:rPr lang="en-US" dirty="0" smtClean="0"/>
              <a:t>Can bankruptcy be avoided?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0" y="574964"/>
            <a:ext cx="4261849" cy="5682467"/>
          </a:xfrm>
        </p:spPr>
      </p:pic>
    </p:spTree>
    <p:extLst>
      <p:ext uri="{BB962C8B-B14F-4D97-AF65-F5344CB8AC3E}">
        <p14:creationId xmlns:p14="http://schemas.microsoft.com/office/powerpoint/2010/main" val="9994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NEW Problem: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Puerto Rico Oversight, Management, and Economic Stability Act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verguenza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Balance budget and restructure debt</a:t>
            </a:r>
          </a:p>
          <a:p>
            <a:pPr lvl="1"/>
            <a:r>
              <a:rPr lang="en-US" dirty="0" smtClean="0"/>
              <a:t>Totalitarian control</a:t>
            </a:r>
          </a:p>
          <a:p>
            <a:pPr lvl="1"/>
            <a:r>
              <a:rPr lang="en-US" dirty="0" smtClean="0"/>
              <a:t>American Imperialism in the act</a:t>
            </a:r>
          </a:p>
          <a:p>
            <a:pPr lvl="1"/>
            <a:r>
              <a:rPr lang="en-US" strike="sngStrike" dirty="0" smtClean="0"/>
              <a:t>Semiautonomous </a:t>
            </a:r>
            <a:endParaRPr lang="en-US" strike="sngStrik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75668" y="839789"/>
            <a:ext cx="35536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smtClean="0"/>
              <a:t>PROMESA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129" y="2798618"/>
            <a:ext cx="3694547" cy="277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about the people?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Is there a hopeful future?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377</TotalTime>
  <Words>370</Words>
  <Application>Microsoft Macintosh PowerPoint</Application>
  <PresentationFormat>Widescreen</PresentationFormat>
  <Paragraphs>72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Trebuchet MS</vt:lpstr>
      <vt:lpstr>Wingdings</vt:lpstr>
      <vt:lpstr>Wingdings 3</vt:lpstr>
      <vt:lpstr>Arial</vt:lpstr>
      <vt:lpstr>Facet</vt:lpstr>
      <vt:lpstr>Puerto Rico The 21st Century Colony</vt:lpstr>
      <vt:lpstr>Where </vt:lpstr>
      <vt:lpstr>WHERE?</vt:lpstr>
      <vt:lpstr>“The present is defined by its past”</vt:lpstr>
      <vt:lpstr>What Is Puerto Rico?</vt:lpstr>
      <vt:lpstr>A Commonwealth</vt:lpstr>
      <vt:lpstr>Modern Time Modern Struggle</vt:lpstr>
      <vt:lpstr>The NEW Problem:  </vt:lpstr>
      <vt:lpstr>What about the people?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 21st Century Colonialism</dc:title>
  <dc:creator>Enrique Sabater Baerga</dc:creator>
  <cp:lastModifiedBy>Enrique Sabater Baerga</cp:lastModifiedBy>
  <cp:revision>24</cp:revision>
  <dcterms:created xsi:type="dcterms:W3CDTF">2016-11-08T02:03:07Z</dcterms:created>
  <dcterms:modified xsi:type="dcterms:W3CDTF">2016-11-08T08:20:10Z</dcterms:modified>
</cp:coreProperties>
</file>